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1" r:id="rId16"/>
    <p:sldId id="270" r:id="rId17"/>
    <p:sldId id="288" r:id="rId18"/>
    <p:sldId id="273" r:id="rId19"/>
    <p:sldId id="274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7" r:id="rId30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6A294-CACF-4694-84BC-CB800B8F63B6}" v="20" dt="2021-01-12T10:17:07.649"/>
    <p1510:client id="{DE8C55E3-2490-4FA1-BAF9-D0E675BDEB4D}" v="3" dt="2021-01-12T10:14:30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ohr" userId="S::amohr@pts5600.onmicrosoft.com::0b9ddf88-25c4-4f6b-9efa-4d0cb1040757" providerId="AD" clId="Web-{DE8C55E3-2490-4FA1-BAF9-D0E675BDEB4D}"/>
    <pc:docChg chg="modSld">
      <pc:chgData name="Anna Mohr" userId="S::amohr@pts5600.onmicrosoft.com::0b9ddf88-25c4-4f6b-9efa-4d0cb1040757" providerId="AD" clId="Web-{DE8C55E3-2490-4FA1-BAF9-D0E675BDEB4D}" dt="2021-01-12T10:14:30.212" v="2" actId="14100"/>
      <pc:docMkLst>
        <pc:docMk/>
      </pc:docMkLst>
      <pc:sldChg chg="modSp">
        <pc:chgData name="Anna Mohr" userId="S::amohr@pts5600.onmicrosoft.com::0b9ddf88-25c4-4f6b-9efa-4d0cb1040757" providerId="AD" clId="Web-{DE8C55E3-2490-4FA1-BAF9-D0E675BDEB4D}" dt="2021-01-12T10:14:30.212" v="2" actId="14100"/>
        <pc:sldMkLst>
          <pc:docMk/>
          <pc:sldMk cId="0" sldId="273"/>
        </pc:sldMkLst>
        <pc:picChg chg="mod">
          <ac:chgData name="Anna Mohr" userId="S::amohr@pts5600.onmicrosoft.com::0b9ddf88-25c4-4f6b-9efa-4d0cb1040757" providerId="AD" clId="Web-{DE8C55E3-2490-4FA1-BAF9-D0E675BDEB4D}" dt="2021-01-12T10:14:21.727" v="0" actId="14100"/>
          <ac:picMkLst>
            <pc:docMk/>
            <pc:sldMk cId="0" sldId="273"/>
            <ac:picMk id="4" creationId="{00000000-0000-0000-0000-000000000000}"/>
          </ac:picMkLst>
        </pc:picChg>
        <pc:picChg chg="mod">
          <ac:chgData name="Anna Mohr" userId="S::amohr@pts5600.onmicrosoft.com::0b9ddf88-25c4-4f6b-9efa-4d0cb1040757" providerId="AD" clId="Web-{DE8C55E3-2490-4FA1-BAF9-D0E675BDEB4D}" dt="2021-01-12T10:14:30.212" v="2" actId="14100"/>
          <ac:picMkLst>
            <pc:docMk/>
            <pc:sldMk cId="0" sldId="273"/>
            <ac:picMk id="5" creationId="{00000000-0000-0000-0000-000000000000}"/>
          </ac:picMkLst>
        </pc:picChg>
      </pc:sldChg>
    </pc:docChg>
  </pc:docChgLst>
  <pc:docChgLst>
    <pc:chgData name="Anna Mohr" userId="S::amohr@pts5600.onmicrosoft.com::0b9ddf88-25c4-4f6b-9efa-4d0cb1040757" providerId="AD" clId="Web-{9CD6A294-CACF-4694-84BC-CB800B8F63B6}"/>
    <pc:docChg chg="modSld">
      <pc:chgData name="Anna Mohr" userId="S::amohr@pts5600.onmicrosoft.com::0b9ddf88-25c4-4f6b-9efa-4d0cb1040757" providerId="AD" clId="Web-{9CD6A294-CACF-4694-84BC-CB800B8F63B6}" dt="2021-01-12T10:17:07.649" v="19" actId="1076"/>
      <pc:docMkLst>
        <pc:docMk/>
      </pc:docMkLst>
      <pc:sldChg chg="modSp">
        <pc:chgData name="Anna Mohr" userId="S::amohr@pts5600.onmicrosoft.com::0b9ddf88-25c4-4f6b-9efa-4d0cb1040757" providerId="AD" clId="Web-{9CD6A294-CACF-4694-84BC-CB800B8F63B6}" dt="2021-01-12T10:17:07.649" v="19" actId="1076"/>
        <pc:sldMkLst>
          <pc:docMk/>
          <pc:sldMk cId="0" sldId="273"/>
        </pc:sldMkLst>
        <pc:picChg chg="mod">
          <ac:chgData name="Anna Mohr" userId="S::amohr@pts5600.onmicrosoft.com::0b9ddf88-25c4-4f6b-9efa-4d0cb1040757" providerId="AD" clId="Web-{9CD6A294-CACF-4694-84BC-CB800B8F63B6}" dt="2021-01-12T10:17:07.649" v="19" actId="1076"/>
          <ac:picMkLst>
            <pc:docMk/>
            <pc:sldMk cId="0" sldId="273"/>
            <ac:picMk id="4" creationId="{00000000-0000-0000-0000-000000000000}"/>
          </ac:picMkLst>
        </pc:picChg>
        <pc:picChg chg="mod">
          <ac:chgData name="Anna Mohr" userId="S::amohr@pts5600.onmicrosoft.com::0b9ddf88-25c4-4f6b-9efa-4d0cb1040757" providerId="AD" clId="Web-{9CD6A294-CACF-4694-84BC-CB800B8F63B6}" dt="2021-01-12T10:16:36.836" v="14" actId="1076"/>
          <ac:picMkLst>
            <pc:docMk/>
            <pc:sldMk cId="0" sldId="273"/>
            <ac:picMk id="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D8921-8E84-4DF4-98D1-AA1278A53EFD}" type="datetimeFigureOut">
              <a:rPr lang="de-DE" smtClean="0"/>
              <a:t>20.01.2021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E165A-BDF1-4DFC-858E-8331A94279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371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7AE8C-71F5-492D-BCD4-B00E6E04EE78}" type="datetimeFigureOut">
              <a:rPr lang="de-AT" smtClean="0"/>
              <a:t>20.01.2021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1137B-718F-4772-92F9-70618E08624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212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1137B-718F-4772-92F9-70618E086246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866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885078-2C38-456B-BF2C-48BE4AF6DBC3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838A2F-B0B4-4976-81DE-E4F9F147C3B7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47928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77CA7A9-D24A-4935-B964-A3B9F71937B2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63296D-D1E1-4B77-AD05-89E8B8B124ED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81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0CCFB-9646-4DA9-8BDF-5FA50C9550DB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931CA3-8F74-4368-BC8B-F4F4FE459384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717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11AAF-B1DB-432F-AD54-46891430F533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D07363-7263-46AA-9B3A-7B35D95CA04D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6794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144715-FAA6-4BEE-AF73-3C2314D93D4B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A5AB9D-8669-42E7-8EF1-15D0A1FD2E78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3083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DA36DE-06EF-4662-9E72-A4F87A53B68B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E4FB50-4D47-4040-A033-C4CB95B7FB58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037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A5FBE0-8BF3-451E-A968-F6B66BCCD38C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C4933A-11AE-46C8-A8D4-30ED63313CEA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635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DA36C5-774C-44DC-8276-9AD58C7673E1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37A271-E328-4273-9BB7-DECC445288E0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130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35EB60-5E98-44FE-A1F5-B47852B16279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AF40B8-453F-4899-B381-2A58A26AA276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495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8DB14A-83E0-4AD2-B132-90EF09EA2A64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96214D-3EAE-4E4E-B8E0-DC68B8E123DC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776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de-AT"/>
            </a:lvl1pPr>
          </a:lstStyle>
          <a:p>
            <a:pPr lvl="0"/>
            <a:endParaRPr lang="de-AT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3A6F6C-E26A-44FB-99D9-912677C2A2A1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AT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4C1348-B160-4208-B420-13784D298D1F}" type="slidenum"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8205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20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787204" cy="3952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95C78E6-0553-48C1-BF07-911DAD660889}" type="datetime1">
              <a:rPr lang="de-AT"/>
              <a:pPr lvl="0"/>
              <a:t>20.01.2021</a:t>
            </a:fld>
            <a:endParaRPr lang="de-AT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AT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136347B-28F1-49B4-995C-E3D84F329F99}" type="slidenum">
              <a:t>‹Nr.›</a:t>
            </a:fld>
            <a:endParaRPr lang="de-AT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85" y="5538502"/>
            <a:ext cx="2568458" cy="12984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pieren 18"/>
          <p:cNvGrpSpPr/>
          <p:nvPr/>
        </p:nvGrpSpPr>
        <p:grpSpPr>
          <a:xfrm>
            <a:off x="8388422" y="1304949"/>
            <a:ext cx="614814" cy="4248100"/>
            <a:chOff x="8388422" y="1304949"/>
            <a:chExt cx="614814" cy="42481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88861" y="1916948"/>
              <a:ext cx="611559" cy="611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91238" y="2515477"/>
              <a:ext cx="611998" cy="61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88422" y="3739475"/>
              <a:ext cx="611998" cy="61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88422" y="4351474"/>
              <a:ext cx="611998" cy="61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88422" y="4941051"/>
              <a:ext cx="611998" cy="61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88422" y="1304949"/>
              <a:ext cx="611998" cy="611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388422" y="3127476"/>
              <a:ext cx="611998" cy="6119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omic Sans MS" pitchFamily="66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de-DE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5016137" y="0"/>
            <a:ext cx="3326674" cy="6858000"/>
          </a:xfrm>
        </p:spPr>
        <p:txBody>
          <a:bodyPr/>
          <a:lstStyle/>
          <a:p>
            <a:pPr lvl="0"/>
            <a:r>
              <a:rPr lang="de-AT" sz="3600">
                <a:latin typeface="+mn-lt"/>
              </a:rPr>
              <a:t>Der optimale Einstieg ins Berufsleben</a:t>
            </a:r>
            <a:br>
              <a:rPr lang="de-AT" sz="3600">
                <a:latin typeface="+mn-lt"/>
              </a:rPr>
            </a:br>
            <a:r>
              <a:rPr lang="de-AT" sz="3600">
                <a:latin typeface="+mn-lt"/>
              </a:rPr>
              <a:t/>
            </a:r>
            <a:br>
              <a:rPr lang="de-AT" sz="3600">
                <a:latin typeface="+mn-lt"/>
              </a:rPr>
            </a:br>
            <a:r>
              <a:rPr lang="de-AT" sz="3600">
                <a:latin typeface="+mn-lt"/>
              </a:rPr>
              <a:t>PTS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5016138" cy="6873750"/>
          </a:xfrm>
          <a:prstGeom prst="rect">
            <a:avLst/>
          </a:prstGeom>
        </p:spPr>
      </p:pic>
      <p:pic>
        <p:nvPicPr>
          <p:cNvPr id="5" name="MusikP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MusikP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11">
        <p14:doors dir="vert"/>
      </p:transition>
    </mc:Choice>
    <mc:Fallback xmlns="">
      <p:transition spd="slow" advTm="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8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de-AT" b="1">
                <a:latin typeface="Comic Sans MS" panose="030F0702030302020204" pitchFamily="66" charset="0"/>
              </a:rPr>
              <a:t>Fachbereich Metall</a:t>
            </a:r>
            <a:endParaRPr lang="de-AT">
              <a:latin typeface="Comic Sans MS" panose="030F0702030302020204" pitchFamily="66" charset="0"/>
            </a:endParaRP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de-AT"/>
          </a:p>
          <a:p>
            <a:pPr lvl="0"/>
            <a:endParaRPr lang="de-AT"/>
          </a:p>
          <a:p>
            <a:pPr lvl="0"/>
            <a:endParaRPr lang="de-AT"/>
          </a:p>
          <a:p>
            <a:pPr lvl="0"/>
            <a:endParaRPr lang="de-AT"/>
          </a:p>
          <a:p>
            <a:pPr lvl="0"/>
            <a:endParaRPr lang="de-AT"/>
          </a:p>
          <a:p>
            <a:pPr lvl="0"/>
            <a:endParaRPr lang="de-AT"/>
          </a:p>
          <a:p>
            <a:pPr marL="0" lvl="0" indent="0" algn="ctr">
              <a:buNone/>
            </a:pPr>
            <a:r>
              <a:rPr lang="de-AT" sz="2800" b="1" i="1"/>
              <a:t>Wir arbeiten in professionellen Werkstätten</a:t>
            </a:r>
          </a:p>
        </p:txBody>
      </p:sp>
      <p:pic>
        <p:nvPicPr>
          <p:cNvPr id="1027" name="Picture 3" descr="X:\FOTOS PP neu\FB Neu\DSC0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697280"/>
            <a:ext cx="3639600" cy="24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bilder19_20\IMG_20171221_151459771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1641047"/>
            <a:ext cx="3857625" cy="22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49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sz="4000" b="1"/>
              <a:t>Fachbereich Elektro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353683" y="1708031"/>
            <a:ext cx="7787204" cy="3666226"/>
          </a:xfrm>
        </p:spPr>
        <p:txBody>
          <a:bodyPr/>
          <a:lstStyle/>
          <a:p>
            <a:pPr marL="0" lvl="0" indent="0">
              <a:buNone/>
            </a:pPr>
            <a:r>
              <a:rPr lang="de-AT" sz="2400"/>
              <a:t>Zur Vorbereitung auf Lehrberufe, wie:</a:t>
            </a:r>
          </a:p>
          <a:p>
            <a:endParaRPr lang="de-AT" sz="1600"/>
          </a:p>
          <a:p>
            <a:r>
              <a:rPr lang="de-AT" sz="2400" err="1"/>
              <a:t>KommunikationstechnikerIn</a:t>
            </a:r>
            <a:r>
              <a:rPr lang="de-AT" sz="2400"/>
              <a:t> für Audio- und Video</a:t>
            </a:r>
          </a:p>
          <a:p>
            <a:pPr lvl="0"/>
            <a:r>
              <a:rPr lang="de-AT" sz="2400" err="1"/>
              <a:t>MechatronikerIn</a:t>
            </a:r>
            <a:endParaRPr lang="de-AT" sz="2400"/>
          </a:p>
          <a:p>
            <a:pPr lvl="0"/>
            <a:r>
              <a:rPr lang="de-AT" sz="2400" err="1"/>
              <a:t>ElektroinstallateurIn</a:t>
            </a:r>
            <a:endParaRPr lang="de-AT" sz="2400"/>
          </a:p>
          <a:p>
            <a:pPr lvl="0"/>
            <a:r>
              <a:rPr lang="de-AT" sz="2400"/>
              <a:t>KFZ- </a:t>
            </a:r>
            <a:r>
              <a:rPr lang="de-AT" sz="2400" err="1"/>
              <a:t>ElektrikerIn</a:t>
            </a:r>
            <a:endParaRPr lang="de-AT" sz="2400"/>
          </a:p>
          <a:p>
            <a:pPr lvl="0"/>
            <a:r>
              <a:rPr lang="de-AT" sz="2400"/>
              <a:t>IT-Kaufmann/frau</a:t>
            </a:r>
          </a:p>
          <a:p>
            <a:pPr lvl="0"/>
            <a:r>
              <a:rPr lang="de-AT" sz="2400"/>
              <a:t>EDV-</a:t>
            </a:r>
            <a:r>
              <a:rPr lang="de-AT" sz="2400" err="1"/>
              <a:t>TechnikerIn</a:t>
            </a:r>
            <a:endParaRPr lang="de-AT" sz="2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10" y="3220170"/>
            <a:ext cx="1753200" cy="31168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74" y="3220170"/>
            <a:ext cx="1751519" cy="31138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8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51524" y="274640"/>
            <a:ext cx="8712970" cy="1143000"/>
          </a:xfrm>
        </p:spPr>
        <p:txBody>
          <a:bodyPr/>
          <a:lstStyle/>
          <a:p>
            <a:pPr lvl="0"/>
            <a:r>
              <a:rPr lang="de-AT" sz="5000" b="1">
                <a:latin typeface="Comic Sans MS" panose="030F0702030302020204" pitchFamily="66" charset="0"/>
                <a:cs typeface="Arial" pitchFamily="34"/>
              </a:rPr>
              <a:t>Fachbereich Holz/Bau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1161743" y="1882690"/>
            <a:ext cx="6696745" cy="3312368"/>
          </a:xfrm>
          <a:ln w="9528">
            <a:solidFill>
              <a:srgbClr val="000000"/>
            </a:solidFill>
            <a:prstDash val="solid"/>
          </a:ln>
        </p:spPr>
        <p:txBody>
          <a:bodyPr anchorCtr="1"/>
          <a:lstStyle/>
          <a:p>
            <a:pPr marL="0" lvl="0" indent="0" algn="ctr">
              <a:buNone/>
            </a:pPr>
            <a:endParaRPr lang="de-AT"/>
          </a:p>
          <a:p>
            <a:pPr marL="0" lvl="0" indent="0" algn="ctr">
              <a:buNone/>
            </a:pPr>
            <a:endParaRPr lang="de-AT"/>
          </a:p>
        </p:txBody>
      </p:sp>
      <p:pic>
        <p:nvPicPr>
          <p:cNvPr id="4" name="Picture 2" descr="X:\FOTOS PP neu\FB Neu\DSC00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78"/>
          <a:stretch/>
        </p:blipFill>
        <p:spPr bwMode="auto">
          <a:xfrm>
            <a:off x="1812680" y="1971675"/>
            <a:ext cx="5367600" cy="305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369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/>
              <a:t>Fachbereich Holz/Bau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 sz="2400"/>
              <a:t>Zur Vorbereitung auf Lehrberufe, wie:</a:t>
            </a:r>
          </a:p>
          <a:p>
            <a:pPr marL="0" lvl="0" indent="0">
              <a:buNone/>
            </a:pPr>
            <a:endParaRPr lang="de-AT" sz="1800"/>
          </a:p>
          <a:p>
            <a:pPr lvl="0"/>
            <a:r>
              <a:rPr lang="de-AT" sz="2400" err="1"/>
              <a:t>MaurerIn</a:t>
            </a:r>
            <a:endParaRPr lang="de-AT" sz="2400"/>
          </a:p>
          <a:p>
            <a:pPr lvl="0"/>
            <a:r>
              <a:rPr lang="de-AT" sz="2400" err="1"/>
              <a:t>TischlerIn</a:t>
            </a:r>
            <a:endParaRPr lang="de-AT" sz="2400"/>
          </a:p>
          <a:p>
            <a:pPr lvl="0"/>
            <a:r>
              <a:rPr lang="de-AT" sz="2400" err="1"/>
              <a:t>ZimmererIn</a:t>
            </a:r>
            <a:endParaRPr lang="de-AT" sz="2400"/>
          </a:p>
          <a:p>
            <a:pPr lvl="0"/>
            <a:r>
              <a:rPr lang="de-AT" sz="2400" err="1"/>
              <a:t>MalerIn</a:t>
            </a:r>
            <a:endParaRPr lang="de-AT" sz="2400"/>
          </a:p>
          <a:p>
            <a:pPr lvl="0"/>
            <a:r>
              <a:rPr lang="de-AT" sz="2400"/>
              <a:t>Hafner u. </a:t>
            </a:r>
            <a:r>
              <a:rPr lang="de-AT" sz="2400" err="1"/>
              <a:t>FliesenlegerIn</a:t>
            </a:r>
            <a:endParaRPr lang="de-AT" sz="2400"/>
          </a:p>
          <a:p>
            <a:pPr lvl="0"/>
            <a:endParaRPr lang="de-AT"/>
          </a:p>
        </p:txBody>
      </p:sp>
      <p:pic>
        <p:nvPicPr>
          <p:cNvPr id="6146" name="Picture 2" descr="E:\20200226_111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2543" y="2111882"/>
            <a:ext cx="2854660" cy="16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20200226_13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7010" y="3566347"/>
            <a:ext cx="3155266" cy="17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218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Cluster Dienstleistungen</a:t>
            </a:r>
            <a:endParaRPr lang="de-AT" b="1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42" name="Picture 2" descr="C:\Users\pts\Desktop\Bilder+Berichte Homepage\2019   20\Bilder Tag der offenen Tür\20200204_082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0910" y="2273390"/>
            <a:ext cx="4039502" cy="22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ts\Desktop\Bilder+Berichte Homepage\2. BPW\IMG_20200312_153910679_BURST000_COVER_T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4514" y="2273391"/>
            <a:ext cx="4039504" cy="22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pts\Desktop\Bilder+Berichte Homepage\2019   20\Bilder Tag der offenen Tür\20200203_111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739" y="2216587"/>
            <a:ext cx="4039503" cy="23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95996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/>
              <a:t>Fachbereich Handel und Büro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 sz="2400"/>
              <a:t>Zur Vorbereitung auf Lehrberufe, wie:</a:t>
            </a:r>
          </a:p>
          <a:p>
            <a:pPr marL="0" lvl="0" indent="0">
              <a:buNone/>
            </a:pPr>
            <a:endParaRPr lang="de-AT" sz="2400"/>
          </a:p>
          <a:p>
            <a:pPr lvl="0"/>
            <a:r>
              <a:rPr lang="de-AT" sz="2400"/>
              <a:t>Großhandelskauffrau/</a:t>
            </a:r>
            <a:r>
              <a:rPr lang="de-AT" sz="2400" err="1"/>
              <a:t>mann</a:t>
            </a:r>
            <a:endParaRPr lang="de-AT" sz="2400"/>
          </a:p>
          <a:p>
            <a:pPr lvl="0"/>
            <a:r>
              <a:rPr lang="de-AT" sz="2400"/>
              <a:t>Einzelhandelskauffrau/</a:t>
            </a:r>
            <a:r>
              <a:rPr lang="de-AT" sz="2400" err="1"/>
              <a:t>mann</a:t>
            </a:r>
            <a:endParaRPr lang="de-AT" sz="2400"/>
          </a:p>
          <a:p>
            <a:pPr lvl="0"/>
            <a:r>
              <a:rPr lang="de-AT" sz="2400" err="1"/>
              <a:t>ReisebüroassistentIn</a:t>
            </a:r>
            <a:endParaRPr lang="de-AT" sz="2400"/>
          </a:p>
          <a:p>
            <a:pPr lvl="0"/>
            <a:r>
              <a:rPr lang="de-AT" sz="2400"/>
              <a:t>Bürokauffrau/</a:t>
            </a:r>
            <a:r>
              <a:rPr lang="de-AT" sz="2400" err="1"/>
              <a:t>mann</a:t>
            </a:r>
            <a:endParaRPr lang="de-AT" sz="2400"/>
          </a:p>
          <a:p>
            <a:pPr lvl="0"/>
            <a:r>
              <a:rPr lang="de-AT" sz="2400"/>
              <a:t>Industriekauffrau/</a:t>
            </a:r>
            <a:r>
              <a:rPr lang="de-AT" sz="2400" err="1"/>
              <a:t>mann</a:t>
            </a:r>
            <a:endParaRPr lang="de-AT" sz="2400"/>
          </a:p>
          <a:p>
            <a:pPr lvl="0"/>
            <a:r>
              <a:rPr lang="de-AT" sz="2400"/>
              <a:t>Versicherungskauffrau/</a:t>
            </a:r>
            <a:r>
              <a:rPr lang="de-AT" sz="2400" err="1"/>
              <a:t>mann</a:t>
            </a:r>
            <a:endParaRPr lang="de-AT" sz="2400"/>
          </a:p>
          <a:p>
            <a:pPr lvl="0"/>
            <a:endParaRPr lang="de-AT"/>
          </a:p>
        </p:txBody>
      </p:sp>
    </p:spTree>
    <p:custDataLst>
      <p:tags r:id="rId1"/>
    </p:custDataLst>
  </p:cSld>
  <p:clrMapOvr>
    <a:masterClrMapping/>
  </p:clrMapOvr>
  <p:transition spd="slow" advTm="1370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/>
              <a:t>Fachbereich Handel und Büro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/>
              <a:t>Zusatzfächer in diesem Bereich:</a:t>
            </a:r>
          </a:p>
          <a:p>
            <a:pPr marL="0" lvl="0" indent="0">
              <a:buNone/>
            </a:pPr>
            <a:endParaRPr lang="de-AT" sz="1100"/>
          </a:p>
          <a:p>
            <a:pPr lvl="0"/>
            <a:r>
              <a:rPr lang="de-AT" sz="2400"/>
              <a:t>Betriebswirtschaftliche Grundlagen</a:t>
            </a:r>
          </a:p>
          <a:p>
            <a:pPr lvl="0"/>
            <a:r>
              <a:rPr lang="de-AT" sz="2400"/>
              <a:t>Fachpraxis</a:t>
            </a:r>
          </a:p>
          <a:p>
            <a:pPr lvl="0"/>
            <a:r>
              <a:rPr lang="de-DE" sz="2400"/>
              <a:t>Fachkunde</a:t>
            </a:r>
            <a:endParaRPr lang="de-AT" sz="2400"/>
          </a:p>
          <a:p>
            <a:pPr lvl="0"/>
            <a:r>
              <a:rPr lang="de-AT" sz="2400"/>
              <a:t>Buchführung und Wirtschaftsrechnen</a:t>
            </a:r>
          </a:p>
          <a:p>
            <a:pPr lvl="0"/>
            <a:r>
              <a:rPr lang="de-AT" sz="2400"/>
              <a:t>Angewandte Informatik</a:t>
            </a:r>
          </a:p>
          <a:p>
            <a:pPr lvl="0"/>
            <a:endParaRPr lang="de-AT" sz="2400"/>
          </a:p>
        </p:txBody>
      </p:sp>
      <p:pic>
        <p:nvPicPr>
          <p:cNvPr id="4" name="Picture 2" descr="X:\FOTOS PP neu\FB Neu\DSC00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043" y="4567181"/>
            <a:ext cx="3018336" cy="20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0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51524" y="274640"/>
            <a:ext cx="8712970" cy="1143000"/>
          </a:xfrm>
        </p:spPr>
        <p:txBody>
          <a:bodyPr/>
          <a:lstStyle/>
          <a:p>
            <a:pPr lvl="0"/>
            <a:r>
              <a:rPr lang="de-AT" sz="5500" b="1">
                <a:latin typeface="Arial" pitchFamily="34"/>
                <a:cs typeface="Arial" pitchFamily="34"/>
              </a:rPr>
              <a:t>Fachbereich Tourismus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1161743" y="1856810"/>
            <a:ext cx="6696745" cy="3312368"/>
          </a:xfrm>
          <a:ln w="9528">
            <a:solidFill>
              <a:srgbClr val="000000"/>
            </a:solidFill>
            <a:prstDash val="solid"/>
          </a:ln>
        </p:spPr>
        <p:txBody>
          <a:bodyPr anchorCtr="1"/>
          <a:lstStyle/>
          <a:p>
            <a:pPr marL="0" lvl="0" indent="0" algn="ctr">
              <a:buNone/>
            </a:pPr>
            <a:endParaRPr lang="de-AT"/>
          </a:p>
          <a:p>
            <a:pPr marL="0" lvl="0" indent="0" algn="ctr">
              <a:buNone/>
            </a:pPr>
            <a:endParaRPr lang="de-AT"/>
          </a:p>
          <a:p>
            <a:pPr marL="0" lvl="0" indent="0" algn="ctr">
              <a:buNone/>
            </a:pPr>
            <a:endParaRPr lang="de-AT" sz="5400" b="1"/>
          </a:p>
        </p:txBody>
      </p:sp>
      <p:pic>
        <p:nvPicPr>
          <p:cNvPr id="7170" name="Picture 2" descr="C:\Users\pts\Desktop\Bilder+Berichte Homepage\neue bilder\IMG_20200603_122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6" y="1943099"/>
            <a:ext cx="4221300" cy="31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36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/>
              <a:t>Fachbereich Tourismus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 sz="2400"/>
              <a:t>Zur Vorbereitung auf Lehrberufe, wie:</a:t>
            </a:r>
          </a:p>
          <a:p>
            <a:pPr marL="0" lvl="0" indent="0">
              <a:buNone/>
            </a:pPr>
            <a:endParaRPr lang="de-AT" sz="2400"/>
          </a:p>
          <a:p>
            <a:r>
              <a:rPr lang="de-AT" sz="2400"/>
              <a:t>Hotel- und </a:t>
            </a:r>
            <a:r>
              <a:rPr lang="de-AT" sz="2400" err="1"/>
              <a:t>GastgewerbeassistentIn</a:t>
            </a:r>
            <a:endParaRPr lang="de-AT" sz="2400"/>
          </a:p>
          <a:p>
            <a:r>
              <a:rPr lang="de-AT" sz="2400"/>
              <a:t>Koch/Köchin</a:t>
            </a:r>
          </a:p>
          <a:p>
            <a:r>
              <a:rPr lang="de-AT" sz="2400"/>
              <a:t>Restaurantkauffrau/</a:t>
            </a:r>
            <a:r>
              <a:rPr lang="de-AT" sz="2400" err="1"/>
              <a:t>mann</a:t>
            </a:r>
            <a:endParaRPr lang="de-AT" sz="2400"/>
          </a:p>
          <a:p>
            <a:r>
              <a:rPr lang="de-AT" sz="2400" err="1"/>
              <a:t>KonditorIn</a:t>
            </a:r>
            <a:endParaRPr lang="de-AT" sz="2400"/>
          </a:p>
          <a:p>
            <a:r>
              <a:rPr lang="de-AT" sz="2400" err="1"/>
              <a:t>SystemgastronomIn</a:t>
            </a:r>
            <a:endParaRPr lang="de-AT" sz="2400"/>
          </a:p>
          <a:p>
            <a:pPr lvl="0"/>
            <a:endParaRPr lang="de-AT"/>
          </a:p>
        </p:txBody>
      </p:sp>
      <p:pic>
        <p:nvPicPr>
          <p:cNvPr id="4" name="Picture 4" descr="X:\FOTOS PP neu\FB Neu\DSC00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191" y="3920067"/>
            <a:ext cx="400005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191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/>
              <a:t>Fachbereich Tourismus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48574" y="1513935"/>
            <a:ext cx="7787204" cy="3952850"/>
          </a:xfrm>
        </p:spPr>
        <p:txBody>
          <a:bodyPr/>
          <a:lstStyle/>
          <a:p>
            <a:pPr marL="0" lvl="0" indent="0">
              <a:buNone/>
            </a:pPr>
            <a:r>
              <a:rPr lang="de-AT"/>
              <a:t>Zusatzfächer in diesem Bereich:</a:t>
            </a:r>
          </a:p>
          <a:p>
            <a:pPr marL="0" lvl="0" indent="0">
              <a:buNone/>
            </a:pPr>
            <a:endParaRPr lang="de-AT" sz="600"/>
          </a:p>
          <a:p>
            <a:pPr lvl="0"/>
            <a:r>
              <a:rPr lang="de-AT" sz="2400"/>
              <a:t>Angewandte Informatik</a:t>
            </a:r>
          </a:p>
          <a:p>
            <a:pPr lvl="0"/>
            <a:r>
              <a:rPr lang="de-AT" sz="2400"/>
              <a:t>Buchführung</a:t>
            </a:r>
          </a:p>
          <a:p>
            <a:pPr lvl="0"/>
            <a:r>
              <a:rPr lang="de-AT" sz="2400"/>
              <a:t>Betriebswirtschaftliche Grundlagen</a:t>
            </a:r>
          </a:p>
          <a:p>
            <a:pPr lvl="0"/>
            <a:r>
              <a:rPr lang="de-AT" sz="2400"/>
              <a:t>Fachkunde</a:t>
            </a:r>
          </a:p>
          <a:p>
            <a:r>
              <a:rPr lang="de-AT" sz="2400"/>
              <a:t>Berufsbezogene fremdsprachliche Konversation</a:t>
            </a:r>
          </a:p>
          <a:p>
            <a:r>
              <a:rPr lang="de-AT" sz="2400"/>
              <a:t>Fachpraxis</a:t>
            </a:r>
          </a:p>
          <a:p>
            <a:pPr marL="0" lvl="0" indent="0">
              <a:buNone/>
            </a:pPr>
            <a:r>
              <a:rPr lang="de-AT" sz="2400"/>
              <a:t>Insgesamt 14 Stunden</a:t>
            </a:r>
          </a:p>
        </p:txBody>
      </p:sp>
      <p:pic>
        <p:nvPicPr>
          <p:cNvPr id="5122" name="Picture 2" descr="X:\FOTOS PP neu\FB Neu\DSC00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723640" y="1975266"/>
            <a:ext cx="26997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X:\FOTOS PP neu\FB Neu\DSC00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241" y="4810350"/>
            <a:ext cx="26997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50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4"/>
          <p:cNvSpPr txBox="1">
            <a:spLocks noGrp="1"/>
          </p:cNvSpPr>
          <p:nvPr>
            <p:ph idx="1"/>
          </p:nvPr>
        </p:nvSpPr>
        <p:spPr>
          <a:xfrm>
            <a:off x="467541" y="1052739"/>
            <a:ext cx="7787204" cy="4752529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de-AT" sz="2800"/>
              <a:t>Diese Präsentation gibt Ihnen einen Überblick über die Arbeit an unserer Schule.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de-AT" sz="2800"/>
              <a:t>Selbstverständlich stehen Ihnen der Leiter und die </a:t>
            </a:r>
            <a:r>
              <a:rPr lang="de-AT" sz="2800" err="1"/>
              <a:t>LehrerInnen</a:t>
            </a:r>
            <a:r>
              <a:rPr lang="de-AT" sz="2800"/>
              <a:t> jederzeit gerne für weitere Fragen zur Verfügung!</a:t>
            </a:r>
          </a:p>
          <a:p>
            <a:pPr lvl="0"/>
            <a:endParaRPr lang="de-AT"/>
          </a:p>
        </p:txBody>
      </p:sp>
    </p:spTree>
    <p:custDataLst>
      <p:tags r:id="rId1"/>
    </p:custDataLst>
  </p:cSld>
  <p:clrMapOvr>
    <a:masterClrMapping/>
  </p:clrMapOvr>
  <p:transition spd="slow" advTm="103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/>
              <a:t>Fachbereich Tourismus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AT"/>
          </a:p>
        </p:txBody>
      </p:sp>
      <p:pic>
        <p:nvPicPr>
          <p:cNvPr id="4099" name="Picture 3" descr="X:\FOTOS PP neu\FB Neu\DSC004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69"/>
          <a:stretch/>
        </p:blipFill>
        <p:spPr bwMode="auto">
          <a:xfrm>
            <a:off x="2844464" y="2277534"/>
            <a:ext cx="4836115" cy="2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bilder19_20\IMG_7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783" y="2757067"/>
            <a:ext cx="2877199" cy="191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46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51524" y="274640"/>
            <a:ext cx="8712970" cy="1143000"/>
          </a:xfrm>
        </p:spPr>
        <p:txBody>
          <a:bodyPr/>
          <a:lstStyle/>
          <a:p>
            <a:pPr lvl="0"/>
            <a:r>
              <a:rPr lang="de-AT" sz="4000" b="1">
                <a:latin typeface="Comic Sans MS" panose="030F0702030302020204" pitchFamily="66" charset="0"/>
                <a:cs typeface="Arial" pitchFamily="34"/>
              </a:rPr>
              <a:t>Fachbereich Gesundheit, Schönheit und Soziales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1178996" y="1874063"/>
            <a:ext cx="6696745" cy="3312368"/>
          </a:xfrm>
          <a:ln w="9528">
            <a:solidFill>
              <a:srgbClr val="000000"/>
            </a:solidFill>
            <a:prstDash val="solid"/>
          </a:ln>
        </p:spPr>
        <p:txBody>
          <a:bodyPr anchorCtr="1"/>
          <a:lstStyle/>
          <a:p>
            <a:pPr marL="0" lvl="0" indent="0" algn="ctr">
              <a:buNone/>
            </a:pPr>
            <a:endParaRPr lang="de-AT"/>
          </a:p>
          <a:p>
            <a:pPr marL="0" lvl="0" indent="0" algn="ctr">
              <a:buNone/>
            </a:pPr>
            <a:endParaRPr lang="de-AT"/>
          </a:p>
          <a:p>
            <a:pPr marL="0" lvl="0" indent="0" algn="ctr">
              <a:buNone/>
            </a:pPr>
            <a:endParaRPr lang="de-AT" sz="5400" b="1"/>
          </a:p>
        </p:txBody>
      </p:sp>
      <p:pic>
        <p:nvPicPr>
          <p:cNvPr id="9218" name="Picture 2" descr="C:\Users\pts\Desktop\Bilder+Berichte Homepage\neue bilder\IMG_07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35161"/>
            <a:ext cx="4208554" cy="31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46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>
                <a:latin typeface="Comic Sans MS" panose="030F0702030302020204" pitchFamily="66" charset="0"/>
                <a:cs typeface="Arial" pitchFamily="34"/>
              </a:rPr>
              <a:t>Fachbereich Gesundheit, Schönheit und Soziales</a:t>
            </a:r>
            <a:endParaRPr lang="de-AT" b="1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 sz="2400"/>
              <a:t>Zur Vorbereitung auf Lehrberufe, wie:</a:t>
            </a:r>
          </a:p>
          <a:p>
            <a:pPr marL="0" lvl="0" indent="0">
              <a:buNone/>
            </a:pPr>
            <a:endParaRPr lang="de-AT" sz="1400"/>
          </a:p>
          <a:p>
            <a:r>
              <a:rPr lang="de-AT" sz="2400" err="1"/>
              <a:t>FrisörIn</a:t>
            </a:r>
            <a:endParaRPr lang="de-AT" sz="2400"/>
          </a:p>
          <a:p>
            <a:pPr lvl="0"/>
            <a:r>
              <a:rPr lang="de-AT" sz="2400" err="1"/>
              <a:t>KosmetikerIn</a:t>
            </a:r>
            <a:endParaRPr lang="de-AT" sz="2400"/>
          </a:p>
          <a:p>
            <a:pPr lvl="0"/>
            <a:r>
              <a:rPr lang="de-AT" sz="2400" err="1"/>
              <a:t>MasseurIn</a:t>
            </a:r>
            <a:endParaRPr lang="de-AT" sz="2400"/>
          </a:p>
          <a:p>
            <a:pPr lvl="0"/>
            <a:r>
              <a:rPr lang="de-AT" sz="2400" err="1"/>
              <a:t>FloristIn</a:t>
            </a:r>
            <a:endParaRPr lang="de-AT" sz="2400"/>
          </a:p>
          <a:p>
            <a:pPr lvl="0"/>
            <a:r>
              <a:rPr lang="de-DE" sz="2400"/>
              <a:t>….</a:t>
            </a:r>
            <a:endParaRPr lang="de-AT" sz="2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2" y="2513408"/>
            <a:ext cx="2965550" cy="39540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09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>
                <a:latin typeface="Comic Sans MS" panose="030F0702030302020204" pitchFamily="66" charset="0"/>
                <a:cs typeface="Arial" pitchFamily="34"/>
              </a:rPr>
              <a:t>Fachbereich Gesundheit, Schönheit und Soziales</a:t>
            </a:r>
            <a:endParaRPr lang="de-AT" b="1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de-AT" sz="1200"/>
          </a:p>
          <a:p>
            <a:r>
              <a:rPr lang="de-AT" sz="2400"/>
              <a:t>Buchführung</a:t>
            </a:r>
          </a:p>
          <a:p>
            <a:r>
              <a:rPr lang="de-AT" sz="2400"/>
              <a:t>Angewandte Informatik</a:t>
            </a:r>
          </a:p>
          <a:p>
            <a:r>
              <a:rPr lang="de-AT" sz="2400"/>
              <a:t>Betriebswirtschaftliche Grundlagen</a:t>
            </a:r>
          </a:p>
          <a:p>
            <a:r>
              <a:rPr lang="de-AT" sz="2400"/>
              <a:t>Fachpraxis</a:t>
            </a:r>
          </a:p>
          <a:p>
            <a:r>
              <a:rPr lang="de-AT" sz="2400"/>
              <a:t>Fachkunde</a:t>
            </a:r>
          </a:p>
          <a:p>
            <a:pPr marL="0" lvl="0" indent="0">
              <a:buNone/>
            </a:pPr>
            <a:r>
              <a:rPr lang="de-AT" sz="2400"/>
              <a:t>Insgesamt 14 Stunden</a:t>
            </a:r>
          </a:p>
          <a:p>
            <a:endParaRPr lang="de-AT" sz="2400"/>
          </a:p>
          <a:p>
            <a:pPr lvl="0"/>
            <a:endParaRPr lang="de-AT"/>
          </a:p>
        </p:txBody>
      </p:sp>
    </p:spTree>
    <p:custDataLst>
      <p:tags r:id="rId1"/>
    </p:custDataLst>
  </p:cSld>
  <p:clrMapOvr>
    <a:masterClrMapping/>
  </p:clrMapOvr>
  <p:transition spd="slow" advTm="1290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>
                <a:latin typeface="Comic Sans MS" panose="030F0702030302020204" pitchFamily="66" charset="0"/>
                <a:cs typeface="Arial" pitchFamily="34"/>
              </a:rPr>
              <a:t>Fachbereich Gesundheit, Schönheit und Soziales</a:t>
            </a:r>
            <a:endParaRPr lang="de-AT" b="1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/>
              <a:t>Unser „Frisör-Studio“:</a:t>
            </a:r>
          </a:p>
        </p:txBody>
      </p:sp>
      <p:pic>
        <p:nvPicPr>
          <p:cNvPr id="6147" name="Picture 3" descr="X:\FOTOS PP neu\FB Neu\DSC00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906" y="2230728"/>
            <a:ext cx="5225828" cy="34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36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/>
              <a:t>ZUSATZ-ANGEBOT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z="2800"/>
              <a:t>An unserer Schule kann auch der </a:t>
            </a:r>
            <a:r>
              <a:rPr lang="de-AT" sz="2800" err="1">
                <a:solidFill>
                  <a:srgbClr val="FF0000"/>
                </a:solidFill>
              </a:rPr>
              <a:t>Mopedausweis</a:t>
            </a:r>
            <a:r>
              <a:rPr lang="de-AT" sz="2800">
                <a:solidFill>
                  <a:srgbClr val="FF0000"/>
                </a:solidFill>
              </a:rPr>
              <a:t> </a:t>
            </a:r>
            <a:r>
              <a:rPr lang="de-AT" sz="2800"/>
              <a:t>erworben werden.</a:t>
            </a:r>
          </a:p>
          <a:p>
            <a:pPr lvl="0"/>
            <a:r>
              <a:rPr lang="de-AT" sz="2800"/>
              <a:t>In Zusammenarbeit mit der Fahrschule Zaunschirm werden </a:t>
            </a:r>
            <a:r>
              <a:rPr lang="de-AT" sz="2800" err="1"/>
              <a:t>SchülerInnen</a:t>
            </a:r>
            <a:r>
              <a:rPr lang="de-AT" sz="2800"/>
              <a:t> optimal auf den Straßenverkehr vorbereitet.</a:t>
            </a:r>
          </a:p>
          <a:p>
            <a:pPr lvl="0"/>
            <a:r>
              <a:rPr lang="de-AT" sz="2800"/>
              <a:t>Nähere Infos bei den Verkehrserziehungsreferenten (Herr Köhl).</a:t>
            </a:r>
          </a:p>
          <a:p>
            <a:pPr lvl="0"/>
            <a:endParaRPr lang="de-AT"/>
          </a:p>
          <a:p>
            <a:pPr marL="0" lvl="0" indent="0">
              <a:buNone/>
            </a:pPr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64554"/>
            <a:ext cx="3446414" cy="14934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27762"/>
            <a:ext cx="1910625" cy="534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97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5016137" y="0"/>
            <a:ext cx="3326674" cy="6858000"/>
          </a:xfrm>
        </p:spPr>
        <p:txBody>
          <a:bodyPr/>
          <a:lstStyle/>
          <a:p>
            <a:pPr lvl="0"/>
            <a:r>
              <a:rPr lang="de-AT" sz="3600">
                <a:latin typeface="+mn-lt"/>
              </a:rPr>
              <a:t>Danke für Ihre Aufmerksamkeit</a:t>
            </a:r>
            <a:br>
              <a:rPr lang="de-AT" sz="3600">
                <a:latin typeface="+mn-lt"/>
              </a:rPr>
            </a:br>
            <a:r>
              <a:rPr lang="de-AT" sz="3600">
                <a:latin typeface="+mn-lt"/>
              </a:rPr>
              <a:t/>
            </a:r>
            <a:br>
              <a:rPr lang="de-AT" sz="3600">
                <a:latin typeface="+mn-lt"/>
              </a:rPr>
            </a:br>
            <a:r>
              <a:rPr lang="de-AT" sz="3600">
                <a:latin typeface="+mn-lt"/>
              </a:rPr>
              <a:t>PTS St. Johann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016138" cy="6873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110407"/>
      </p:ext>
    </p:extLst>
  </p:cSld>
  <p:clrMapOvr>
    <a:masterClrMapping/>
  </p:clrMapOvr>
  <p:transition spd="slow" advTm="40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/>
              <a:t>Unser Schuljahr im Überblick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1371600" lvl="3" indent="1495428">
              <a:spcBef>
                <a:spcPts val="600"/>
              </a:spcBef>
              <a:buNone/>
            </a:pPr>
            <a:r>
              <a:rPr lang="de-AT" sz="2400"/>
              <a:t>Berufsorientierung</a:t>
            </a:r>
          </a:p>
          <a:p>
            <a:pPr marL="1371600" lvl="3" indent="1495428">
              <a:spcBef>
                <a:spcPts val="600"/>
              </a:spcBef>
              <a:buNone/>
            </a:pPr>
            <a:r>
              <a:rPr lang="de-AT" sz="2400">
                <a:solidFill>
                  <a:srgbClr val="FF0000"/>
                </a:solidFill>
              </a:rPr>
              <a:t>1. Berufspraktische Woche</a:t>
            </a:r>
          </a:p>
          <a:p>
            <a:pPr marL="1371600" lvl="3" indent="1495428">
              <a:spcBef>
                <a:spcPts val="600"/>
              </a:spcBef>
              <a:buNone/>
            </a:pPr>
            <a:endParaRPr lang="de-AT" sz="2400"/>
          </a:p>
          <a:p>
            <a:pPr marL="1371600" lvl="3" indent="1495428">
              <a:spcBef>
                <a:spcPts val="600"/>
              </a:spcBef>
              <a:buNone/>
            </a:pPr>
            <a:r>
              <a:rPr lang="de-AT" sz="2400"/>
              <a:t>Unterricht</a:t>
            </a:r>
          </a:p>
          <a:p>
            <a:pPr marL="1371600" lvl="3" indent="1495428">
              <a:spcBef>
                <a:spcPts val="600"/>
              </a:spcBef>
              <a:buNone/>
            </a:pPr>
            <a:r>
              <a:rPr lang="de-AT" sz="2400"/>
              <a:t>Ende 1. Semester</a:t>
            </a:r>
          </a:p>
          <a:p>
            <a:pPr marL="1371600" lvl="3" indent="1495428">
              <a:spcBef>
                <a:spcPts val="600"/>
              </a:spcBef>
              <a:buNone/>
            </a:pPr>
            <a:r>
              <a:rPr lang="de-AT" sz="2400">
                <a:solidFill>
                  <a:srgbClr val="FF0000"/>
                </a:solidFill>
              </a:rPr>
              <a:t>2. Berufspraktische Woche</a:t>
            </a:r>
          </a:p>
          <a:p>
            <a:pPr marL="1371600" lvl="3" indent="1495428">
              <a:spcBef>
                <a:spcPts val="600"/>
              </a:spcBef>
              <a:buNone/>
            </a:pPr>
            <a:r>
              <a:rPr lang="de-AT" sz="2400"/>
              <a:t>Unterricht</a:t>
            </a:r>
          </a:p>
          <a:p>
            <a:pPr marL="1371600" lvl="3" indent="1495428">
              <a:spcBef>
                <a:spcPts val="600"/>
              </a:spcBef>
              <a:buNone/>
            </a:pPr>
            <a:r>
              <a:rPr lang="de-AT" sz="2400">
                <a:solidFill>
                  <a:srgbClr val="FF0000"/>
                </a:solidFill>
              </a:rPr>
              <a:t>Betriebspraktikum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" y="1628802"/>
            <a:ext cx="1158243" cy="36819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</p:pic>
      <p:cxnSp>
        <p:nvCxnSpPr>
          <p:cNvPr id="5" name="Gerade Verbindung mit Pfeil 5"/>
          <p:cNvCxnSpPr/>
          <p:nvPr/>
        </p:nvCxnSpPr>
        <p:spPr>
          <a:xfrm>
            <a:off x="2282031" y="1844820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6" name="Gerade Verbindung mit Pfeil 6"/>
          <p:cNvCxnSpPr/>
          <p:nvPr/>
        </p:nvCxnSpPr>
        <p:spPr>
          <a:xfrm>
            <a:off x="2282031" y="2276874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7" name="Gerade Verbindung mit Pfeil 7"/>
          <p:cNvCxnSpPr/>
          <p:nvPr/>
        </p:nvCxnSpPr>
        <p:spPr>
          <a:xfrm>
            <a:off x="2282031" y="3140963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8" name="Gerade Verbindung mit Pfeil 8"/>
          <p:cNvCxnSpPr/>
          <p:nvPr/>
        </p:nvCxnSpPr>
        <p:spPr>
          <a:xfrm>
            <a:off x="2282031" y="3645026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9" name="Gerade Verbindung mit Pfeil 9"/>
          <p:cNvCxnSpPr/>
          <p:nvPr/>
        </p:nvCxnSpPr>
        <p:spPr>
          <a:xfrm>
            <a:off x="2282031" y="4077071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0" name="Gerade Verbindung mit Pfeil 10"/>
          <p:cNvCxnSpPr/>
          <p:nvPr/>
        </p:nvCxnSpPr>
        <p:spPr>
          <a:xfrm>
            <a:off x="2282031" y="4509116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  <p:cxnSp>
        <p:nvCxnSpPr>
          <p:cNvPr id="11" name="Gerade Verbindung mit Pfeil 11"/>
          <p:cNvCxnSpPr/>
          <p:nvPr/>
        </p:nvCxnSpPr>
        <p:spPr>
          <a:xfrm>
            <a:off x="2282031" y="5013179"/>
            <a:ext cx="936099" cy="0"/>
          </a:xfrm>
          <a:prstGeom prst="straightConnector1">
            <a:avLst/>
          </a:prstGeom>
          <a:noFill/>
          <a:ln w="15873">
            <a:solidFill>
              <a:srgbClr val="000000"/>
            </a:solidFill>
            <a:prstDash val="solid"/>
            <a:headEnd type="arrow"/>
            <a:tailEnd type="arrow"/>
          </a:ln>
        </p:spPr>
      </p:cxnSp>
    </p:spTree>
    <p:custDataLst>
      <p:tags r:id="rId1"/>
    </p:custDataLst>
  </p:cSld>
  <p:clrMapOvr>
    <a:masterClrMapping/>
  </p:clrMapOvr>
  <p:transition spd="slow" advTm="1024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sz="3800"/>
              <a:t>Cluster Technik/Dienstleistungen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67541" y="1844820"/>
            <a:ext cx="8229600" cy="4525959"/>
          </a:xfrm>
        </p:spPr>
        <p:txBody>
          <a:bodyPr/>
          <a:lstStyle/>
          <a:p>
            <a:pPr lvl="0"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AT" sz="2800"/>
              <a:t>Metall</a:t>
            </a:r>
          </a:p>
          <a:p>
            <a:pPr lvl="0"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AT" sz="2800"/>
              <a:t>Elektro</a:t>
            </a:r>
          </a:p>
          <a:p>
            <a:pPr lvl="0"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AT" sz="2800"/>
              <a:t>Holz/Bau</a:t>
            </a:r>
          </a:p>
          <a:p>
            <a:pPr lvl="0"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AT" sz="2800"/>
              <a:t>Handel und Büro</a:t>
            </a:r>
          </a:p>
          <a:p>
            <a:pPr lvl="0"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AT" sz="2800"/>
              <a:t>Tourismus</a:t>
            </a:r>
          </a:p>
          <a:p>
            <a:pPr lvl="0"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de-AT" sz="2800"/>
              <a:t>Gesundheit, Schönheit und Soziales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339748" y="1196748"/>
            <a:ext cx="4968547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Jeder Schüler darf sich entscheiden!</a:t>
            </a:r>
          </a:p>
        </p:txBody>
      </p:sp>
    </p:spTree>
    <p:custDataLst>
      <p:tags r:id="rId1"/>
    </p:custDataLst>
  </p:cSld>
  <p:clrMapOvr>
    <a:masterClrMapping/>
  </p:clrMapOvr>
  <p:transition spd="slow" advTm="983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sz="5000"/>
              <a:t>Pflichtgegenstände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26366" y="1678463"/>
            <a:ext cx="7787204" cy="3952850"/>
          </a:xfrm>
        </p:spPr>
        <p:txBody>
          <a:bodyPr/>
          <a:lstStyle/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Deutsch und Kommunikation</a:t>
            </a:r>
          </a:p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Englisch</a:t>
            </a:r>
          </a:p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Mathematik</a:t>
            </a:r>
          </a:p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Berufs- und Lebenswelt</a:t>
            </a:r>
          </a:p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Politische Bildung, Wirtschaft und Ökologie</a:t>
            </a:r>
          </a:p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Religion</a:t>
            </a:r>
          </a:p>
          <a:p>
            <a:pPr lvl="0">
              <a:spcBef>
                <a:spcPts val="700"/>
              </a:spcBef>
              <a:buFont typeface="Wingdings" pitchFamily="2"/>
              <a:buChar char="§"/>
            </a:pPr>
            <a:r>
              <a:rPr lang="de-AT" sz="2400"/>
              <a:t>Bewegung u. Sport</a:t>
            </a:r>
          </a:p>
        </p:txBody>
      </p:sp>
    </p:spTree>
    <p:custDataLst>
      <p:tags r:id="rId1"/>
    </p:custDataLst>
  </p:cSld>
  <p:clrMapOvr>
    <a:masterClrMapping/>
  </p:clrMapOvr>
  <p:transition spd="slow" advTm="1197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 noGrp="1"/>
          </p:cNvSpPr>
          <p:nvPr>
            <p:ph idx="1"/>
          </p:nvPr>
        </p:nvSpPr>
        <p:spPr>
          <a:xfrm>
            <a:off x="-354889" y="500333"/>
            <a:ext cx="8842076" cy="5375661"/>
          </a:xfrm>
        </p:spPr>
        <p:txBody>
          <a:bodyPr/>
          <a:lstStyle/>
          <a:p>
            <a:pPr marL="0" lvl="0" indent="4394204">
              <a:spcBef>
                <a:spcPts val="500"/>
              </a:spcBef>
              <a:buNone/>
            </a:pPr>
            <a:r>
              <a:rPr lang="de-AT" sz="2000"/>
              <a:t>2 Berufspraktische Wochen </a:t>
            </a:r>
          </a:p>
          <a:p>
            <a:pPr marL="0" lvl="0" indent="4394204">
              <a:spcBef>
                <a:spcPts val="500"/>
              </a:spcBef>
              <a:buNone/>
            </a:pPr>
            <a:r>
              <a:rPr lang="de-AT" sz="2000"/>
              <a:t>und 1 Woche Betriebspraktikum</a:t>
            </a:r>
          </a:p>
          <a:p>
            <a:pPr marL="0" lvl="0" indent="4394204">
              <a:spcBef>
                <a:spcPts val="500"/>
              </a:spcBef>
              <a:buNone/>
            </a:pPr>
            <a:endParaRPr lang="de-AT" sz="2000"/>
          </a:p>
          <a:p>
            <a:pPr marL="0" lvl="0" indent="4394204">
              <a:spcBef>
                <a:spcPts val="500"/>
              </a:spcBef>
              <a:buNone/>
            </a:pPr>
            <a:r>
              <a:rPr lang="de-AT" sz="2000"/>
              <a:t>Zusätzlich 5 individuelle Schnuppertage</a:t>
            </a:r>
          </a:p>
          <a:p>
            <a:pPr marL="0" lvl="0" indent="4394204">
              <a:spcBef>
                <a:spcPts val="500"/>
              </a:spcBef>
              <a:buNone/>
            </a:pPr>
            <a:r>
              <a:rPr lang="de-AT" sz="2000"/>
              <a:t>	(2 Tage im 1. Semester und </a:t>
            </a:r>
          </a:p>
          <a:p>
            <a:pPr marL="0" lvl="0" indent="4394204">
              <a:spcBef>
                <a:spcPts val="500"/>
              </a:spcBef>
              <a:buNone/>
            </a:pPr>
            <a:r>
              <a:rPr lang="de-AT" sz="2000"/>
              <a:t>	  3 Tage im 2. Semester)			</a:t>
            </a:r>
          </a:p>
          <a:p>
            <a:pPr marL="0" lvl="0" indent="4394204">
              <a:spcBef>
                <a:spcPts val="500"/>
              </a:spcBef>
              <a:buNone/>
            </a:pPr>
            <a:endParaRPr lang="de-AT" sz="2000"/>
          </a:p>
          <a:p>
            <a:pPr marL="0" lvl="0" indent="4394204">
              <a:spcBef>
                <a:spcPts val="500"/>
              </a:spcBef>
              <a:buNone/>
            </a:pPr>
            <a:endParaRPr lang="de-AT" sz="2000"/>
          </a:p>
          <a:p>
            <a:pPr marL="0" lvl="0" indent="4394204">
              <a:spcBef>
                <a:spcPts val="500"/>
              </a:spcBef>
              <a:buNone/>
            </a:pPr>
            <a:endParaRPr lang="de-AT" sz="2000"/>
          </a:p>
          <a:p>
            <a:pPr marL="0" lvl="0" indent="0">
              <a:spcBef>
                <a:spcPts val="500"/>
              </a:spcBef>
              <a:buNone/>
            </a:pPr>
            <a:r>
              <a:rPr lang="de-AT" sz="2000"/>
              <a:t>	Jeder Schüler</a:t>
            </a:r>
          </a:p>
          <a:p>
            <a:pPr marL="0" lvl="0" indent="0">
              <a:spcBef>
                <a:spcPts val="500"/>
              </a:spcBef>
              <a:buNone/>
            </a:pPr>
            <a:r>
              <a:rPr lang="de-AT" sz="2000"/>
              <a:t>	arbeitet insgesamt 15 Tage in</a:t>
            </a:r>
          </a:p>
          <a:p>
            <a:pPr marL="0" lvl="0" indent="0">
              <a:spcBef>
                <a:spcPts val="500"/>
              </a:spcBef>
              <a:buNone/>
            </a:pPr>
            <a:r>
              <a:rPr lang="de-AT" sz="2000"/>
              <a:t>	verschiedenen Betrieben!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4749" y="3649556"/>
            <a:ext cx="3463608" cy="1948280"/>
          </a:xfrm>
          <a:prstGeom prst="rect">
            <a:avLst/>
          </a:prstGeom>
        </p:spPr>
      </p:pic>
      <p:pic>
        <p:nvPicPr>
          <p:cNvPr id="1026" name="Picture 2" descr="D:\bilder19_20\IMG_20180619_110858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56" y="2891893"/>
            <a:ext cx="1948279" cy="346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ilder19_20\IMG_20200310_1444237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317" y="1304285"/>
            <a:ext cx="3580866" cy="20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388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AT" b="1"/>
              <a:t>Cluster Technik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457200" y="1196748"/>
            <a:ext cx="8229600" cy="4929411"/>
          </a:xfrm>
        </p:spPr>
        <p:txBody>
          <a:bodyPr/>
          <a:lstStyle/>
          <a:p>
            <a:pPr marL="0" lvl="0" indent="0" algn="ctr">
              <a:buNone/>
            </a:pPr>
            <a:r>
              <a:rPr lang="de-AT" sz="2400"/>
              <a:t>Metall * Elektro* Holz und Bau</a:t>
            </a:r>
          </a:p>
          <a:p>
            <a:pPr marL="0" lvl="0" indent="0">
              <a:buNone/>
            </a:pPr>
            <a:endParaRPr lang="de-AT" sz="2400"/>
          </a:p>
          <a:p>
            <a:pPr marL="0" lvl="0" indent="0">
              <a:buNone/>
            </a:pPr>
            <a:r>
              <a:rPr lang="de-AT" sz="2400"/>
              <a:t>Zusätzliche Gegenstände:</a:t>
            </a:r>
          </a:p>
          <a:p>
            <a:pPr marL="0" lvl="0" indent="0">
              <a:buNone/>
            </a:pPr>
            <a:r>
              <a:rPr lang="de-AT" sz="2400"/>
              <a:t>6-7 Stunden Fachpraxis</a:t>
            </a:r>
          </a:p>
          <a:p>
            <a:pPr marL="0" lvl="0" indent="0">
              <a:buNone/>
            </a:pPr>
            <a:r>
              <a:rPr lang="de-AT" sz="2400"/>
              <a:t>7-8 Stunden Theorie</a:t>
            </a:r>
          </a:p>
          <a:p>
            <a:pPr lvl="1" indent="-342900">
              <a:buChar char="•"/>
            </a:pPr>
            <a:r>
              <a:rPr lang="de-AT" sz="2000"/>
              <a:t>Technisches Zeichnen </a:t>
            </a:r>
          </a:p>
          <a:p>
            <a:pPr lvl="1" indent="-342900">
              <a:buChar char="•"/>
            </a:pPr>
            <a:r>
              <a:rPr lang="de-AT" sz="2000"/>
              <a:t>Naturwissenschaftliche Grundlagen</a:t>
            </a:r>
          </a:p>
          <a:p>
            <a:pPr lvl="1" indent="-342900">
              <a:buChar char="•"/>
            </a:pPr>
            <a:r>
              <a:rPr lang="de-AT" sz="2000"/>
              <a:t>Fachkunde</a:t>
            </a:r>
          </a:p>
          <a:p>
            <a:pPr lvl="1" indent="-342900">
              <a:buChar char="•"/>
            </a:pPr>
            <a:r>
              <a:rPr lang="de-AT" sz="2000"/>
              <a:t>Angewandte Informatik</a:t>
            </a:r>
          </a:p>
          <a:p>
            <a:pPr marL="400050" lvl="1" indent="0">
              <a:buNone/>
            </a:pPr>
            <a:r>
              <a:rPr lang="de-AT"/>
              <a:t>14 Stunden</a:t>
            </a:r>
          </a:p>
        </p:txBody>
      </p:sp>
      <p:cxnSp>
        <p:nvCxnSpPr>
          <p:cNvPr id="4" name="Gerade Verbindung 4"/>
          <p:cNvCxnSpPr/>
          <p:nvPr/>
        </p:nvCxnSpPr>
        <p:spPr>
          <a:xfrm>
            <a:off x="683568" y="5085179"/>
            <a:ext cx="3096342" cy="0"/>
          </a:xfrm>
          <a:prstGeom prst="straightConnector1">
            <a:avLst/>
          </a:prstGeom>
          <a:noFill/>
          <a:ln w="12701">
            <a:solidFill>
              <a:srgbClr val="000000"/>
            </a:solidFill>
            <a:prstDash val="solid"/>
          </a:ln>
        </p:spPr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97" y="5085179"/>
            <a:ext cx="2166371" cy="144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42" y="3541897"/>
            <a:ext cx="2055724" cy="144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45" y="1998615"/>
            <a:ext cx="2163823" cy="1440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27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51524" y="274640"/>
            <a:ext cx="8712970" cy="1143000"/>
          </a:xfrm>
        </p:spPr>
        <p:txBody>
          <a:bodyPr/>
          <a:lstStyle/>
          <a:p>
            <a:pPr lvl="0"/>
            <a:r>
              <a:rPr lang="de-AT" sz="6500" b="1">
                <a:latin typeface="Arial" pitchFamily="34"/>
                <a:cs typeface="Arial" pitchFamily="34"/>
              </a:rPr>
              <a:t/>
            </a:r>
            <a:br>
              <a:rPr lang="de-AT" sz="6500" b="1">
                <a:latin typeface="Arial" pitchFamily="34"/>
                <a:cs typeface="Arial" pitchFamily="34"/>
              </a:rPr>
            </a:br>
            <a:r>
              <a:rPr lang="de-AT" sz="6500" b="1">
                <a:latin typeface="Comic Sans MS" panose="030F0702030302020204" pitchFamily="66" charset="0"/>
                <a:cs typeface="Arial" pitchFamily="34"/>
              </a:rPr>
              <a:t>Cluster Technik</a:t>
            </a:r>
            <a:r>
              <a:rPr lang="de-AT" sz="6500" b="1">
                <a:latin typeface="Arial" pitchFamily="34"/>
                <a:cs typeface="Arial" pitchFamily="34"/>
              </a:rPr>
              <a:t/>
            </a:r>
            <a:br>
              <a:rPr lang="de-AT" sz="6500" b="1">
                <a:latin typeface="Arial" pitchFamily="34"/>
                <a:cs typeface="Arial" pitchFamily="34"/>
              </a:rPr>
            </a:br>
            <a:endParaRPr lang="de-AT" sz="6500" b="1">
              <a:latin typeface="Arial" pitchFamily="34"/>
              <a:cs typeface="Arial" pitchFamily="34"/>
            </a:endParaRP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1170369" y="1977580"/>
            <a:ext cx="6696745" cy="3312368"/>
          </a:xfrm>
          <a:ln w="9528">
            <a:solidFill>
              <a:srgbClr val="000000"/>
            </a:solidFill>
            <a:prstDash val="solid"/>
          </a:ln>
        </p:spPr>
        <p:txBody>
          <a:bodyPr anchorCtr="1"/>
          <a:lstStyle/>
          <a:p>
            <a:pPr marL="0" lvl="0" indent="0" algn="ctr">
              <a:buNone/>
            </a:pPr>
            <a:endParaRPr lang="de-AT"/>
          </a:p>
          <a:p>
            <a:pPr marL="0" indent="0" algn="ctr">
              <a:buNone/>
            </a:pPr>
            <a:endParaRPr lang="de-AT" b="1"/>
          </a:p>
          <a:p>
            <a:pPr marL="0" lvl="0" indent="0" algn="ctr">
              <a:buNone/>
            </a:pPr>
            <a:endParaRPr lang="de-AT"/>
          </a:p>
        </p:txBody>
      </p:sp>
      <p:pic>
        <p:nvPicPr>
          <p:cNvPr id="2051" name="Picture 3" descr="D:\bilder19_20\IMG_20190404_142722401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69" y="2115301"/>
            <a:ext cx="5366532" cy="30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332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266825" y="227015"/>
            <a:ext cx="6203033" cy="1143000"/>
          </a:xfrm>
        </p:spPr>
        <p:txBody>
          <a:bodyPr/>
          <a:lstStyle/>
          <a:p>
            <a:pPr lvl="0"/>
            <a:r>
              <a:rPr lang="de-AT" sz="4000" b="1">
                <a:latin typeface="Comic Sans MS" panose="030F0702030302020204" pitchFamily="66" charset="0"/>
              </a:rPr>
              <a:t>Fachbereich Metall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AT" sz="2400"/>
              <a:t>Zur Vorbereitung auf Lehrberufe, wie:</a:t>
            </a:r>
          </a:p>
          <a:p>
            <a:pPr marL="0" lvl="0" indent="0">
              <a:spcBef>
                <a:spcPts val="0"/>
              </a:spcBef>
              <a:buNone/>
            </a:pPr>
            <a:endParaRPr lang="de-AT" sz="2400"/>
          </a:p>
          <a:p>
            <a:pPr lvl="0">
              <a:spcBef>
                <a:spcPts val="0"/>
              </a:spcBef>
            </a:pPr>
            <a:r>
              <a:rPr lang="de-AT" sz="2400" err="1"/>
              <a:t>MetallbautechnikerIn</a:t>
            </a:r>
            <a:endParaRPr lang="de-AT" sz="2400"/>
          </a:p>
          <a:p>
            <a:pPr lvl="0"/>
            <a:r>
              <a:rPr lang="de-AT" sz="2400"/>
              <a:t>KFZ-</a:t>
            </a:r>
            <a:r>
              <a:rPr lang="de-AT" sz="2400" err="1"/>
              <a:t>TechnikerIn</a:t>
            </a:r>
            <a:endParaRPr lang="de-AT" sz="2400"/>
          </a:p>
          <a:p>
            <a:pPr lvl="0"/>
            <a:r>
              <a:rPr lang="de-AT" sz="2400" err="1"/>
              <a:t>SpenglerIn</a:t>
            </a:r>
            <a:endParaRPr lang="de-AT" sz="2400"/>
          </a:p>
          <a:p>
            <a:pPr lvl="0"/>
            <a:r>
              <a:rPr lang="de-AT" sz="2400" err="1"/>
              <a:t>KarosseurIn</a:t>
            </a:r>
            <a:endParaRPr lang="de-AT" sz="2400"/>
          </a:p>
          <a:p>
            <a:pPr lvl="0"/>
            <a:r>
              <a:rPr lang="de-AT" sz="2400"/>
              <a:t>Installations- und </a:t>
            </a:r>
            <a:r>
              <a:rPr lang="de-AT" sz="2400" err="1"/>
              <a:t>LüftungstechnikerIn</a:t>
            </a:r>
            <a:endParaRPr lang="de-AT" sz="2400"/>
          </a:p>
          <a:p>
            <a:pPr lvl="0"/>
            <a:r>
              <a:rPr lang="de-DE" sz="2400"/>
              <a:t>……</a:t>
            </a:r>
            <a:endParaRPr lang="de-AT" sz="2400"/>
          </a:p>
          <a:p>
            <a:pPr lvl="0"/>
            <a:endParaRPr lang="de-AT" sz="2400"/>
          </a:p>
          <a:p>
            <a:pPr lvl="0"/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1601016"/>
            <a:ext cx="1666264" cy="2962246"/>
          </a:xfrm>
          <a:prstGeom prst="rect">
            <a:avLst/>
          </a:prstGeom>
        </p:spPr>
      </p:pic>
      <p:pic>
        <p:nvPicPr>
          <p:cNvPr id="3074" name="Picture 2" descr="D:\bilder19_20\IMG_20161014_083739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6" y="4868349"/>
            <a:ext cx="3333956" cy="18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1316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4|1.4|1.4|1.5|1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1.3|1.3|1.5|1.5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.4|1.3|1.2|1.2|1.3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|1.2|1.2|1.9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1.3|1.6|1.4|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4|1.3|1.7|1|1.8|1.7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2|1.4|1.1|1.6|1.5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6|1.5|1.7|2.1|1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.3|1.4|1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2|1.4|0.8|0.7|1.6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3|3.7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|1.4|1.3|1.4|1.5|2.4|0.8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|1.4|1.3|1.4|1.5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Laris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338C186D622C42A0F0A139A7DAB358" ma:contentTypeVersion="2" ma:contentTypeDescription="Ein neues Dokument erstellen." ma:contentTypeScope="" ma:versionID="378f84fb142e4baf52d5569eaf759ed4">
  <xsd:schema xmlns:xsd="http://www.w3.org/2001/XMLSchema" xmlns:xs="http://www.w3.org/2001/XMLSchema" xmlns:p="http://schemas.microsoft.com/office/2006/metadata/properties" xmlns:ns2="4af8c825-2e7f-4dbe-882b-f9447919e450" targetNamespace="http://schemas.microsoft.com/office/2006/metadata/properties" ma:root="true" ma:fieldsID="fe2c619c4863258b549fa44aa8cbc728" ns2:_="">
    <xsd:import namespace="4af8c825-2e7f-4dbe-882b-f9447919e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8c825-2e7f-4dbe-882b-f9447919e4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CE66CC-7B75-4F86-B85A-9166971CA8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7E627AE-D8C7-4C64-ADE0-0C918865A0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FC01BB-4C8B-417D-8122-A1B624ECE05C}">
  <ds:schemaRefs>
    <ds:schemaRef ds:uri="4af8c825-2e7f-4dbe-882b-f9447919e4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</Words>
  <Application>Microsoft Office PowerPoint</Application>
  <PresentationFormat>Bildschirmpräsentation (4:3)</PresentationFormat>
  <Paragraphs>153</Paragraphs>
  <Slides>26</Slides>
  <Notes>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Wingdings</vt:lpstr>
      <vt:lpstr>Larissa</vt:lpstr>
      <vt:lpstr>Der optimale Einstieg ins Berufsleben  PTS</vt:lpstr>
      <vt:lpstr>PowerPoint-Präsentation</vt:lpstr>
      <vt:lpstr>Unser Schuljahr im Überblick</vt:lpstr>
      <vt:lpstr>Cluster Technik/Dienstleistungen</vt:lpstr>
      <vt:lpstr>Pflichtgegenstände</vt:lpstr>
      <vt:lpstr>PowerPoint-Präsentation</vt:lpstr>
      <vt:lpstr>Cluster Technik</vt:lpstr>
      <vt:lpstr> Cluster Technik </vt:lpstr>
      <vt:lpstr>Fachbereich Metall</vt:lpstr>
      <vt:lpstr>Fachbereich Metall</vt:lpstr>
      <vt:lpstr>Fachbereich Elektro</vt:lpstr>
      <vt:lpstr>Fachbereich Holz/Bau</vt:lpstr>
      <vt:lpstr>Fachbereich Holz/Bau</vt:lpstr>
      <vt:lpstr>Cluster Dienstleistungen</vt:lpstr>
      <vt:lpstr>Fachbereich Handel und Büro</vt:lpstr>
      <vt:lpstr>Fachbereich Handel und Büro</vt:lpstr>
      <vt:lpstr>Fachbereich Tourismus</vt:lpstr>
      <vt:lpstr>Fachbereich Tourismus</vt:lpstr>
      <vt:lpstr>Fachbereich Tourismus</vt:lpstr>
      <vt:lpstr>Fachbereich Tourismus</vt:lpstr>
      <vt:lpstr>Fachbereich Gesundheit, Schönheit und Soziales</vt:lpstr>
      <vt:lpstr>Fachbereich Gesundheit, Schönheit und Soziales</vt:lpstr>
      <vt:lpstr>Fachbereich Gesundheit, Schönheit und Soziales</vt:lpstr>
      <vt:lpstr>Fachbereich Gesundheit, Schönheit und Soziales</vt:lpstr>
      <vt:lpstr>ZUSATZ-ANGEBOT</vt:lpstr>
      <vt:lpstr>Danke für Ihre Aufmerksamkeit  PTS St. Johann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Nadine Nadegger</dc:creator>
  <cp:lastModifiedBy>Wolfgang Lechner</cp:lastModifiedBy>
  <cp:revision>2</cp:revision>
  <cp:lastPrinted>2019-05-07T15:39:49Z</cp:lastPrinted>
  <dcterms:created xsi:type="dcterms:W3CDTF">2019-05-06T07:42:44Z</dcterms:created>
  <dcterms:modified xsi:type="dcterms:W3CDTF">2021-01-20T10:11:49Z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0x01010077338C186D622C42A0F0A139A7DAB358</vt:lpwstr>
  </property>
</Properties>
</file>